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4"/>
  </p:notesMasterIdLst>
  <p:handoutMasterIdLst>
    <p:handoutMasterId r:id="rId45"/>
  </p:handoutMasterIdLst>
  <p:sldIdLst>
    <p:sldId id="580" r:id="rId2"/>
    <p:sldId id="583" r:id="rId3"/>
    <p:sldId id="585" r:id="rId4"/>
    <p:sldId id="560" r:id="rId5"/>
    <p:sldId id="575" r:id="rId6"/>
    <p:sldId id="513" r:id="rId7"/>
    <p:sldId id="576" r:id="rId8"/>
    <p:sldId id="574" r:id="rId9"/>
    <p:sldId id="514" r:id="rId10"/>
    <p:sldId id="559" r:id="rId11"/>
    <p:sldId id="577" r:id="rId12"/>
    <p:sldId id="517" r:id="rId13"/>
    <p:sldId id="586" r:id="rId14"/>
    <p:sldId id="521" r:id="rId15"/>
    <p:sldId id="553" r:id="rId16"/>
    <p:sldId id="518" r:id="rId17"/>
    <p:sldId id="584" r:id="rId18"/>
    <p:sldId id="578" r:id="rId19"/>
    <p:sldId id="522" r:id="rId20"/>
    <p:sldId id="523" r:id="rId21"/>
    <p:sldId id="524" r:id="rId22"/>
    <p:sldId id="571" r:id="rId23"/>
    <p:sldId id="525" r:id="rId24"/>
    <p:sldId id="526" r:id="rId25"/>
    <p:sldId id="579" r:id="rId26"/>
    <p:sldId id="527" r:id="rId27"/>
    <p:sldId id="529" r:id="rId28"/>
    <p:sldId id="568" r:id="rId29"/>
    <p:sldId id="561" r:id="rId30"/>
    <p:sldId id="572" r:id="rId31"/>
    <p:sldId id="562" r:id="rId32"/>
    <p:sldId id="563" r:id="rId33"/>
    <p:sldId id="564" r:id="rId34"/>
    <p:sldId id="565" r:id="rId35"/>
    <p:sldId id="566" r:id="rId36"/>
    <p:sldId id="567" r:id="rId37"/>
    <p:sldId id="591" r:id="rId38"/>
    <p:sldId id="592" r:id="rId39"/>
    <p:sldId id="570" r:id="rId40"/>
    <p:sldId id="531" r:id="rId41"/>
    <p:sldId id="533" r:id="rId42"/>
    <p:sldId id="558" r:id="rId43"/>
  </p:sldIdLst>
  <p:sldSz cx="12192000" cy="6858000"/>
  <p:notesSz cx="7315200" cy="9601200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3" autoAdjust="0"/>
    <p:restoredTop sz="82334" autoAdjust="0"/>
  </p:normalViewPr>
  <p:slideViewPr>
    <p:cSldViewPr>
      <p:cViewPr varScale="1">
        <p:scale>
          <a:sx n="134" d="100"/>
          <a:sy n="134" d="100"/>
        </p:scale>
        <p:origin x="103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/>
          </a:p>
          <a:p>
            <a:r>
              <a:rPr lang="en-US" baseline="0" dirty="0"/>
              <a:t>Note: need a bigger problem to illustrate relevance of </a:t>
            </a:r>
            <a:r>
              <a:rPr lang="en-US" baseline="0" dirty="0" err="1"/>
              <a:t>backtracking+AC+MRV+MCV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n-queens demo is used later as a demo; at this stage in lecture</a:t>
            </a:r>
            <a:r>
              <a:rPr lang="en-US" baseline="0" dirty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14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ndagrader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tags" Target="../tags/tag1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3.png"/><Relationship Id="rId5" Type="http://schemas.openxmlformats.org/officeDocument/2006/relationships/tags" Target="../tags/tag16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image" Target="../media/image39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3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tags" Target="../tags/tag25.xml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tags" Target="../tags/tag24.xml"/><Relationship Id="rId9" Type="http://schemas.openxmlformats.org/officeDocument/2006/relationships/image" Target="../media/image35.wmf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image" Target="../media/image9.wmf"/><Relationship Id="rId12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5" Type="http://schemas.openxmlformats.org/officeDocument/2006/relationships/tags" Target="../tags/tag6.xml"/><Relationship Id="rId10" Type="http://schemas.openxmlformats.org/officeDocument/2006/relationships/image" Target="../media/image12.png"/><Relationship Id="rId4" Type="http://schemas.openxmlformats.org/officeDocument/2006/relationships/tags" Target="../tags/tag5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tags" Target="../tags/tag9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5" Type="http://schemas.openxmlformats.org/officeDocument/2006/relationships/tags" Target="../tags/tag11.xml"/><Relationship Id="rId10" Type="http://schemas.openxmlformats.org/officeDocument/2006/relationships/image" Target="../media/image19.png"/><Relationship Id="rId4" Type="http://schemas.openxmlformats.org/officeDocument/2006/relationships/tags" Target="../tags/tag10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9067800" cy="5562600"/>
          </a:xfrm>
        </p:spPr>
        <p:txBody>
          <a:bodyPr/>
          <a:lstStyle/>
          <a:p>
            <a:pPr eaLnBrk="1" hangingPunct="1"/>
            <a:r>
              <a:rPr lang="en-US" sz="2400" dirty="0"/>
              <a:t>Homework 1: Search</a:t>
            </a:r>
          </a:p>
          <a:p>
            <a:pPr lvl="1"/>
            <a:r>
              <a:rPr lang="en-US" sz="2000" dirty="0"/>
              <a:t>Has been released!  Part I AND Part II due Monday, 2/3, at 11:59pm.</a:t>
            </a:r>
          </a:p>
          <a:p>
            <a:pPr lvl="1"/>
            <a:r>
              <a:rPr lang="en-US" sz="2000" dirty="0"/>
              <a:t>Part I through </a:t>
            </a:r>
            <a:r>
              <a:rPr lang="en-US" sz="2000" dirty="0" err="1"/>
              <a:t>edX</a:t>
            </a:r>
            <a:r>
              <a:rPr lang="en-US" sz="2000" dirty="0"/>
              <a:t> – online, instant grading, submit as often as you like.</a:t>
            </a:r>
          </a:p>
          <a:p>
            <a:pPr lvl="1"/>
            <a:r>
              <a:rPr lang="en-US" sz="2000" dirty="0"/>
              <a:t>Part II through </a:t>
            </a:r>
            <a:r>
              <a:rPr lang="en-US" sz="2000" dirty="0">
                <a:hlinkClick r:id="rId2"/>
              </a:rPr>
              <a:t>www.pandagrader.com</a:t>
            </a:r>
            <a:r>
              <a:rPr lang="en-US" sz="2000" dirty="0"/>
              <a:t> -- submit </a:t>
            </a:r>
            <a:r>
              <a:rPr lang="en-US" sz="2000" dirty="0" err="1"/>
              <a:t>pdf</a:t>
            </a:r>
            <a:endParaRPr lang="en-US" sz="2000" dirty="0"/>
          </a:p>
          <a:p>
            <a:pPr lvl="3"/>
            <a:endParaRPr lang="en-US" sz="500" dirty="0"/>
          </a:p>
          <a:p>
            <a:pPr eaLnBrk="1" hangingPunct="1"/>
            <a:r>
              <a:rPr lang="en-US" sz="2400" dirty="0"/>
              <a:t>Project 1: Search</a:t>
            </a:r>
          </a:p>
          <a:p>
            <a:pPr lvl="1" eaLnBrk="1" hangingPunct="1"/>
            <a:r>
              <a:rPr lang="en-US" sz="2000" dirty="0"/>
              <a:t>Has been released!  Due Friday 2/7 at 5pm.</a:t>
            </a:r>
          </a:p>
          <a:p>
            <a:pPr lvl="1" eaLnBrk="1" hangingPunct="1"/>
            <a:r>
              <a:rPr lang="en-US" sz="2000" dirty="0"/>
              <a:t>Start early and ask questions.  It’s longer than most!</a:t>
            </a:r>
          </a:p>
          <a:p>
            <a:pPr lvl="3"/>
            <a:endParaRPr lang="en-US" sz="500" dirty="0"/>
          </a:p>
          <a:p>
            <a:pPr eaLnBrk="1" hangingPunct="1"/>
            <a:r>
              <a:rPr lang="en-US" sz="2400" dirty="0"/>
              <a:t>Sections</a:t>
            </a:r>
          </a:p>
          <a:p>
            <a:pPr lvl="1"/>
            <a:r>
              <a:rPr lang="en-US" sz="2000" dirty="0"/>
              <a:t>You can go to any, but have priority in your own.</a:t>
            </a:r>
          </a:p>
          <a:p>
            <a:pPr lvl="4"/>
            <a:endParaRPr lang="en-US" sz="500" dirty="0"/>
          </a:p>
          <a:p>
            <a:r>
              <a:rPr lang="en-US" sz="2400" dirty="0"/>
              <a:t>Exam preferences / conflicts</a:t>
            </a:r>
          </a:p>
          <a:p>
            <a:pPr lvl="1"/>
            <a:r>
              <a:rPr lang="en-US" sz="2000" dirty="0"/>
              <a:t>Accounting for survey results, our requests sent to campus are for Monday 3/10 and Monday 4/21 but still waiting for campus confirmation (if they can’t give us a room those days, they might give us a room the day after instead)</a:t>
            </a:r>
          </a:p>
          <a:p>
            <a:pPr eaLnBrk="1" hangingPunct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3128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5029200" y="6400801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Demo N-Queens</a:t>
            </a:r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1600200"/>
            <a:ext cx="50292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8991600" y="3657600"/>
            <a:ext cx="762000" cy="609600"/>
            <a:chOff x="1296" y="2736"/>
            <a:chExt cx="480" cy="528"/>
          </a:xfrm>
        </p:grpSpPr>
        <p:sp>
          <p:nvSpPr>
            <p:cNvPr id="13322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8" name="Line 9"/>
          <p:cNvSpPr>
            <a:spLocks noChangeShapeType="1"/>
          </p:cNvSpPr>
          <p:nvPr/>
        </p:nvSpPr>
        <p:spPr bwMode="auto">
          <a:xfrm flipH="1" flipV="1">
            <a:off x="7543800" y="2286000"/>
            <a:ext cx="1447800" cy="152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19" name="Line 10"/>
          <p:cNvSpPr>
            <a:spLocks noChangeShapeType="1"/>
          </p:cNvSpPr>
          <p:nvPr/>
        </p:nvSpPr>
        <p:spPr bwMode="auto">
          <a:xfrm flipV="1">
            <a:off x="9677400" y="2819400"/>
            <a:ext cx="10668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20" name="Text Box 11"/>
          <p:cNvSpPr txBox="1">
            <a:spLocks noChangeArrowheads="1"/>
          </p:cNvSpPr>
          <p:nvPr/>
        </p:nvSpPr>
        <p:spPr bwMode="auto">
          <a:xfrm>
            <a:off x="9906000" y="3778251"/>
            <a:ext cx="533400" cy="6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090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9068" y="6488669"/>
            <a:ext cx="2168603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err="1">
                <a:latin typeface="Calibri"/>
                <a:cs typeface="Calibri"/>
              </a:rPr>
              <a:t>DailyMail</a:t>
            </a:r>
            <a:r>
              <a:rPr lang="en-US" dirty="0">
                <a:latin typeface="Calibri"/>
                <a:cs typeface="Calibri"/>
              </a:rPr>
              <a:t>, 2014/1/22</a:t>
            </a:r>
          </a:p>
        </p:txBody>
      </p:sp>
      <p:pic>
        <p:nvPicPr>
          <p:cNvPr id="6" name="Picture 5" descr="Screen Shot 2014-01-28 at 3.44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97000"/>
            <a:ext cx="8178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Arc Consistency – Complex Graph</a:t>
            </a:r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Demo: Coloring -- Backtracking + Forward Checking + Ordering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33742</TotalTime>
  <Words>2069</Words>
  <Application>Microsoft Office PowerPoint</Application>
  <PresentationFormat>Widescreen</PresentationFormat>
  <Paragraphs>413</Paragraphs>
  <Slides>42</Slides>
  <Notes>13</Notes>
  <HiddenSlides>3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Times New Roman</vt:lpstr>
      <vt:lpstr>Wingdings</vt:lpstr>
      <vt:lpstr>dan-berkeley-nlp-v1</vt:lpstr>
      <vt:lpstr>Announcements</vt:lpstr>
      <vt:lpstr>AI in the news …</vt:lpstr>
      <vt:lpstr>CS 188: Artificial Intelligence </vt:lpstr>
      <vt:lpstr>What is Search For?</vt:lpstr>
      <vt:lpstr>Constraint Satisfaction Problems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Screenshot of Demo N-Queens</vt:lpstr>
      <vt:lpstr>Example: Cryptarithmetic</vt:lpstr>
      <vt:lpstr>Example: Sudoku</vt:lpstr>
      <vt:lpstr>Example: The Waltz Algorithm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Backtracking Search</vt:lpstr>
      <vt:lpstr>Backtracking Search</vt:lpstr>
      <vt:lpstr>Backtracking Example</vt:lpstr>
      <vt:lpstr>Backtracking Search</vt:lpstr>
      <vt:lpstr>Improving Backtracking</vt:lpstr>
      <vt:lpstr>Filtering</vt:lpstr>
      <vt:lpstr>Filtering: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Ordering</vt:lpstr>
      <vt:lpstr>Ordering: Minimum Remaining Values</vt:lpstr>
      <vt:lpstr>Ordering: Least Constraining Value</vt:lpstr>
      <vt:lpstr>Demo: Coloring -- Backtracking + Forward Checking + Ordering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Thanh Doan</cp:lastModifiedBy>
  <cp:revision>2144</cp:revision>
  <cp:lastPrinted>2014-01-30T19:57:00Z</cp:lastPrinted>
  <dcterms:created xsi:type="dcterms:W3CDTF">2004-08-27T04:16:05Z</dcterms:created>
  <dcterms:modified xsi:type="dcterms:W3CDTF">2020-07-27T01:56:17Z</dcterms:modified>
</cp:coreProperties>
</file>